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Housekeeping slide for authors. Delete before presenting.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by stating your name, your affiliation and the paper title. Name the presenting author clearly — under the IEEE no-show policy a declared author must present in person (online). Keep this slide on screen while the session chair introduces you. 30 seconds.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Optional for a short talk — delete it if your slot is under 10 minutes. If you keep it, spend no more than 15 seconds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Lead with the problem, not the method. Most of your audience works in a different subfield. One concrete number here is worth three adjectives. About 1 minute.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State contributions as claims you will evidence later in the talk, and make sure each one is actually supported by a result slide. About 1 minute.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 fair to prior work — authors of the papers you compare against may be in the audience. Cite with bracketed numbers matching your reference slide. About 1 minute.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diagram beats a wall of equations. Walk the audience through the figure left to right. Include only equations you will actually explain — define every symbol you show. 2–3 minutes; this is the core of the talk.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 explicit about data provenance — if any feature or sample is simulated or synthetic, say so on this slide. Reviewers and attendees ask about it, and it is far better coming from you. About 1 minute.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Put the takeaway in words on the slide — do not make the audience derive it from the numbers. Report variance, not just headline figures, and do not claim an improvement that sits inside the error bars. 1–2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Ablation, failure cases or an interpretability view belong here. Label axes and use a font size that survives screen sharing. 1–2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Stating your own limitations strengthens a talk and pre-empts the hostile question. Keep it brief and specific. About 45 seconds.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Close on the result you most want remembered. Do not introduce anything new here. About 45 seconds.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references to those actually cited in the talk. Do not read this slide aloud — move through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Declare funding and any competing interests here — the conference integrity policy requires disclosure. Delete the slide if none apply.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Leave this slide up during questions so the chair and attendees can see your contact details. Repeat each question before answering — online audio is unreliable and not everyone will have heard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3D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3AD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68580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1300" b="1">
                <a:solidFill>
                  <a:srgbClr val="7A5A12"/>
                </a:solidFill>
                <a:latin typeface="Arial"/>
              </a:rPr>
              <a:t>DELETE THIS SLIDE BEFORE YOU PRESENT</a:t>
            </a:r>
          </a:p>
          <a:p>
            <a:pPr algn="l"/>
            <a:r>
              <a:rPr sz="3400" b="1">
                <a:solidFill>
                  <a:srgbClr val="003E63"/>
                </a:solidFill>
                <a:latin typeface="Arial"/>
              </a:rPr>
              <a:t>How to use this template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1783080"/>
            <a:ext cx="822960" cy="45720"/>
          </a:xfrm>
          <a:prstGeom prst="rect">
            <a:avLst/>
          </a:prstGeom>
          <a:solidFill>
            <a:srgbClr val="E3AD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2148840"/>
            <a:ext cx="1033272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100"/>
              </a:spcAft>
            </a:pPr>
            <a:r>
              <a:rPr sz="1800">
                <a:solidFill>
                  <a:srgbClr val="102A3C"/>
                </a:solidFill>
                <a:latin typeface="Arial"/>
              </a:rPr>
              <a:t>•  Replace every [bracketed] placeholder. Delete any slide you do not need — the structure is a guide, not a requirement.</a:t>
            </a:r>
          </a:p>
          <a:p>
            <a:pPr>
              <a:lnSpc>
                <a:spcPct val="115000"/>
              </a:lnSpc>
              <a:spcAft>
                <a:spcPts val="1100"/>
              </a:spcAft>
            </a:pPr>
            <a:r>
              <a:rPr sz="1800">
                <a:solidFill>
                  <a:srgbClr val="102A3C"/>
                </a:solidFill>
                <a:latin typeface="Arial"/>
              </a:rPr>
              <a:t>•  Keep to your allotted speaking time. Your session, speaking time and joining link are emailed to you before the conference.</a:t>
            </a:r>
          </a:p>
          <a:p>
            <a:pPr>
              <a:lnSpc>
                <a:spcPct val="115000"/>
              </a:lnSpc>
              <a:spcAft>
                <a:spcPts val="1100"/>
              </a:spcAft>
            </a:pPr>
            <a:r>
              <a:rPr sz="1800">
                <a:solidFill>
                  <a:srgbClr val="102A3C"/>
                </a:solidFill>
                <a:latin typeface="Arial"/>
              </a:rPr>
              <a:t>•  A workable pace is roughly one slide per minute. For a 10-minute talk, aim for 10–12 content slides plus the title slide.</a:t>
            </a:r>
          </a:p>
          <a:p>
            <a:pPr>
              <a:lnSpc>
                <a:spcPct val="115000"/>
              </a:lnSpc>
              <a:spcAft>
                <a:spcPts val="1100"/>
              </a:spcAft>
            </a:pPr>
            <a:r>
              <a:rPr sz="1800">
                <a:solidFill>
                  <a:srgbClr val="102A3C"/>
                </a:solidFill>
                <a:latin typeface="Arial"/>
              </a:rPr>
              <a:t>•  Do not shrink the body text below 20 pt. Attendees watch on laptops and phones, and a shared screen loses detail.</a:t>
            </a:r>
          </a:p>
          <a:p>
            <a:pPr>
              <a:lnSpc>
                <a:spcPct val="115000"/>
              </a:lnSpc>
              <a:spcAft>
                <a:spcPts val="1100"/>
              </a:spcAft>
            </a:pPr>
            <a:r>
              <a:rPr sz="1800">
                <a:solidFill>
                  <a:srgbClr val="102A3C"/>
                </a:solidFill>
                <a:latin typeface="Arial"/>
              </a:rPr>
              <a:t>•  Use your own figures, or figures you have permission to reproduce. Cite the source on the slide itself for anything reused.</a:t>
            </a:r>
          </a:p>
          <a:p>
            <a:pPr>
              <a:lnSpc>
                <a:spcPct val="115000"/>
              </a:lnSpc>
              <a:spcAft>
                <a:spcPts val="1100"/>
              </a:spcAft>
            </a:pPr>
            <a:r>
              <a:rPr sz="1800">
                <a:solidFill>
                  <a:srgbClr val="102A3C"/>
                </a:solidFill>
                <a:latin typeface="Arial"/>
              </a:rPr>
              <a:t>•  Speaker notes on each slide explain what belongs there. They are not shown to the audience.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E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761488"/>
            <a:ext cx="12191695" cy="45720"/>
          </a:xfrm>
          <a:prstGeom prst="rect">
            <a:avLst/>
          </a:prstGeom>
          <a:solidFill>
            <a:srgbClr val="E3AD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658368"/>
            <a:ext cx="10332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E3AD31"/>
                </a:solidFill>
                <a:latin typeface="Arial"/>
              </a:rPr>
              <a:t>8TH INTERNATIONAL CONFERENCE ON CYBERNETICS, COGNITION AND MACHINE LEARNING APPLICATIONS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170432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400" b="1">
                <a:solidFill>
                  <a:srgbClr val="FFFFFF"/>
                </a:solidFill>
                <a:latin typeface="Arial"/>
              </a:rPr>
              <a:t>[Full Title of Your Paper, Exactly as in the Camera-Ready Version]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63240"/>
            <a:ext cx="1033272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2100" b="1">
                <a:solidFill>
                  <a:srgbClr val="FFFFFF"/>
                </a:solidFill>
                <a:latin typeface="Arial"/>
              </a:rPr>
              <a:t>[Presenting Author Name]¹, [Co-author Name]², [Co-author Name]²</a:t>
            </a:r>
          </a:p>
          <a:p>
            <a:pPr algn="l">
              <a:spcAft>
                <a:spcPts val="300"/>
              </a:spcAft>
            </a:pPr>
            <a:r>
              <a:rPr sz="1500" b="0">
                <a:solidFill>
                  <a:srgbClr val="A9C9DE"/>
                </a:solidFill>
                <a:latin typeface="Arial"/>
              </a:rPr>
              <a:t>¹[Department, Institution, City, Country]</a:t>
            </a:r>
          </a:p>
          <a:p>
            <a:pPr algn="l">
              <a:spcAft>
                <a:spcPts val="300"/>
              </a:spcAft>
            </a:pPr>
            <a:r>
              <a:rPr sz="1500" b="0">
                <a:solidFill>
                  <a:srgbClr val="A9C9DE"/>
                </a:solidFill>
                <a:latin typeface="Arial"/>
              </a:rPr>
              <a:t>²[Department, Institution, City, Country]</a:t>
            </a:r>
          </a:p>
          <a:p>
            <a:pPr algn="l"/>
            <a:r>
              <a:rPr sz="1500" b="0">
                <a:solidFill>
                  <a:srgbClr val="A9C9DE"/>
                </a:solidFill>
                <a:latin typeface="Arial"/>
              </a:rPr>
              <a:t>[presenting.author@institution.edu]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5074920"/>
            <a:ext cx="10332720" cy="10972"/>
          </a:xfrm>
          <a:prstGeom prst="rect">
            <a:avLst/>
          </a:prstGeom>
          <a:solidFill>
            <a:srgbClr val="1C5A8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5230368"/>
            <a:ext cx="7498079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1">
                <a:solidFill>
                  <a:srgbClr val="E3AD31"/>
                </a:solidFill>
                <a:latin typeface="Arial"/>
              </a:rPr>
              <a:t>Paper ID: [ID]</a:t>
            </a:r>
          </a:p>
          <a:p>
            <a:pPr algn="l">
              <a:spcAft>
                <a:spcPts val="300"/>
              </a:spcAft>
            </a:pPr>
            <a:r>
              <a:rPr sz="1300" b="0">
                <a:solidFill>
                  <a:srgbClr val="A9C9DE"/>
                </a:solidFill>
                <a:latin typeface="Arial"/>
              </a:rPr>
              <a:t>IEEE Conference Record No. 71579</a:t>
            </a:r>
          </a:p>
          <a:p>
            <a:pPr algn="l">
              <a:spcAft>
                <a:spcPts val="300"/>
              </a:spcAft>
            </a:pPr>
            <a:r>
              <a:rPr sz="1300" b="0">
                <a:solidFill>
                  <a:srgbClr val="A9C9DE"/>
                </a:solidFill>
                <a:latin typeface="Arial"/>
              </a:rPr>
              <a:t>Technically Co-Sponsored by the IEEE Germany Section</a:t>
            </a:r>
          </a:p>
          <a:p>
            <a:pPr algn="l"/>
            <a:r>
              <a:rPr sz="1300" b="0">
                <a:solidFill>
                  <a:srgbClr val="A9C9DE"/>
                </a:solidFill>
                <a:latin typeface="Arial"/>
              </a:rPr>
              <a:t>5–6 October 2026  •  Conducted completely online</a:t>
            </a:r>
          </a:p>
        </p:txBody>
      </p:sp>
      <p:pic>
        <p:nvPicPr>
          <p:cNvPr id="9" name="Picture 8" descr="ieee-logo-offici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5615" y="5376672"/>
            <a:ext cx="2011680" cy="58610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3E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5156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>
                <a:solidFill>
                  <a:srgbClr val="003E63"/>
                </a:solidFill>
                <a:latin typeface="Arial"/>
              </a:rPr>
              <a:t>Outline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1225296"/>
            <a:ext cx="822960" cy="45720"/>
          </a:xfrm>
          <a:prstGeom prst="rect">
            <a:avLst/>
          </a:prstGeom>
          <a:solidFill>
            <a:srgbClr val="E3AD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5" name="Picture 4" descr="ieee_logo_blue_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2855" y="548640"/>
            <a:ext cx="1325880" cy="38629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22960" y="6263640"/>
            <a:ext cx="10515600" cy="10972"/>
          </a:xfrm>
          <a:prstGeom prst="rect">
            <a:avLst/>
          </a:prstGeom>
          <a:solidFill>
            <a:srgbClr val="D8E2E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6382512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566A7B"/>
                </a:solidFill>
                <a:latin typeface="Arial"/>
              </a:rPr>
              <a:t>ICCCMLA 2026  •  Paper ID: [ID]  •  5–6 October 2026, Online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1920240"/>
            <a:ext cx="10332720" cy="4023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800"/>
              </a:spcAft>
            </a:pPr>
            <a:r>
              <a:rPr sz="2200">
                <a:solidFill>
                  <a:srgbClr val="102A3C"/>
                </a:solidFill>
                <a:latin typeface="Arial"/>
              </a:rPr>
              <a:t>•  Motivation and problem statement</a:t>
            </a:r>
          </a:p>
          <a:p>
            <a:pPr>
              <a:lnSpc>
                <a:spcPct val="115000"/>
              </a:lnSpc>
              <a:spcAft>
                <a:spcPts val="1800"/>
              </a:spcAft>
            </a:pPr>
            <a:r>
              <a:rPr sz="2200">
                <a:solidFill>
                  <a:srgbClr val="102A3C"/>
                </a:solidFill>
                <a:latin typeface="Arial"/>
              </a:rPr>
              <a:t>•  Related work and the gap addressed</a:t>
            </a:r>
          </a:p>
          <a:p>
            <a:pPr>
              <a:lnSpc>
                <a:spcPct val="115000"/>
              </a:lnSpc>
              <a:spcAft>
                <a:spcPts val="1800"/>
              </a:spcAft>
            </a:pPr>
            <a:r>
              <a:rPr sz="2200">
                <a:solidFill>
                  <a:srgbClr val="102A3C"/>
                </a:solidFill>
                <a:latin typeface="Arial"/>
              </a:rPr>
              <a:t>•  Proposed method</a:t>
            </a:r>
          </a:p>
          <a:p>
            <a:pPr>
              <a:lnSpc>
                <a:spcPct val="115000"/>
              </a:lnSpc>
              <a:spcAft>
                <a:spcPts val="1800"/>
              </a:spcAft>
            </a:pPr>
            <a:r>
              <a:rPr sz="2200">
                <a:solidFill>
                  <a:srgbClr val="102A3C"/>
                </a:solidFill>
                <a:latin typeface="Arial"/>
              </a:rPr>
              <a:t>•  Experimental setup</a:t>
            </a:r>
          </a:p>
          <a:p>
            <a:pPr>
              <a:lnSpc>
                <a:spcPct val="115000"/>
              </a:lnSpc>
              <a:spcAft>
                <a:spcPts val="1800"/>
              </a:spcAft>
            </a:pPr>
            <a:r>
              <a:rPr sz="2200">
                <a:solidFill>
                  <a:srgbClr val="102A3C"/>
                </a:solidFill>
                <a:latin typeface="Arial"/>
              </a:rPr>
              <a:t>•  Results</a:t>
            </a:r>
          </a:p>
          <a:p>
            <a:pPr>
              <a:lnSpc>
                <a:spcPct val="115000"/>
              </a:lnSpc>
              <a:spcAft>
                <a:spcPts val="1800"/>
              </a:spcAft>
            </a:pPr>
            <a:r>
              <a:rPr sz="2200">
                <a:solidFill>
                  <a:srgbClr val="102A3C"/>
                </a:solidFill>
                <a:latin typeface="Arial"/>
              </a:rPr>
              <a:t>•  Conclusion and future work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32720" y="6382512"/>
            <a:ext cx="1005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1">
                <a:solidFill>
                  <a:srgbClr val="566A7B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3E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E3AD31"/>
                </a:solidFill>
                <a:latin typeface="Arial"/>
              </a:rPr>
              <a:t>WHY THIS PROBLEM MATTERS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896112"/>
            <a:ext cx="105156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>
                <a:solidFill>
                  <a:srgbClr val="003E63"/>
                </a:solidFill>
                <a:latin typeface="Arial"/>
              </a:rPr>
              <a:t>Motivation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554480"/>
            <a:ext cx="822960" cy="45720"/>
          </a:xfrm>
          <a:prstGeom prst="rect">
            <a:avLst/>
          </a:prstGeom>
          <a:solidFill>
            <a:srgbClr val="E3AD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6" name="Picture 5" descr="ieee_logo_blue_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2855" y="548640"/>
            <a:ext cx="1325880" cy="3862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22960" y="6263640"/>
            <a:ext cx="10515600" cy="10972"/>
          </a:xfrm>
          <a:prstGeom prst="rect">
            <a:avLst/>
          </a:prstGeom>
          <a:solidFill>
            <a:srgbClr val="D8E2E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382512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566A7B"/>
                </a:solidFill>
                <a:latin typeface="Arial"/>
              </a:rPr>
              <a:t>ICCCMLA 2026  •  Paper ID: [ID]  •  5–6 October 2026, Online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148840"/>
            <a:ext cx="1033272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2000"/>
              </a:spcAft>
            </a:pPr>
            <a:r>
              <a:rPr sz="2100">
                <a:solidFill>
                  <a:srgbClr val="102A3C"/>
                </a:solidFill>
                <a:latin typeface="Arial"/>
              </a:rPr>
              <a:t>•  [The real-world problem, in one sentence a non-specialist would follow]</a:t>
            </a:r>
          </a:p>
          <a:p>
            <a:pPr>
              <a:lnSpc>
                <a:spcPct val="115000"/>
              </a:lnSpc>
              <a:spcAft>
                <a:spcPts val="2000"/>
              </a:spcAft>
            </a:pPr>
            <a:r>
              <a:rPr sz="2100">
                <a:solidFill>
                  <a:srgbClr val="102A3C"/>
                </a:solidFill>
                <a:latin typeface="Arial"/>
              </a:rPr>
              <a:t>•  [Why it matters — scale, cost, risk or impact, with a cited figure]</a:t>
            </a:r>
          </a:p>
          <a:p>
            <a:pPr>
              <a:lnSpc>
                <a:spcPct val="115000"/>
              </a:lnSpc>
              <a:spcAft>
                <a:spcPts val="2000"/>
              </a:spcAft>
            </a:pPr>
            <a:r>
              <a:rPr sz="2100">
                <a:solidFill>
                  <a:srgbClr val="102A3C"/>
                </a:solidFill>
                <a:latin typeface="Arial"/>
              </a:rPr>
              <a:t>•  [What is unsatisfactory about how it is handled today]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32720" y="6382512"/>
            <a:ext cx="1005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1">
                <a:solidFill>
                  <a:srgbClr val="566A7B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3E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E3AD31"/>
                </a:solidFill>
                <a:latin typeface="Arial"/>
              </a:rPr>
              <a:t>THE GAP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896112"/>
            <a:ext cx="105156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>
                <a:solidFill>
                  <a:srgbClr val="003E63"/>
                </a:solidFill>
                <a:latin typeface="Arial"/>
              </a:rPr>
              <a:t>Problem statement and contributions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554480"/>
            <a:ext cx="822960" cy="45720"/>
          </a:xfrm>
          <a:prstGeom prst="rect">
            <a:avLst/>
          </a:prstGeom>
          <a:solidFill>
            <a:srgbClr val="E3AD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6" name="Picture 5" descr="ieee_logo_blue_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2855" y="548640"/>
            <a:ext cx="1325880" cy="3862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22960" y="6263640"/>
            <a:ext cx="10515600" cy="10972"/>
          </a:xfrm>
          <a:prstGeom prst="rect">
            <a:avLst/>
          </a:prstGeom>
          <a:solidFill>
            <a:srgbClr val="D8E2E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382512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566A7B"/>
                </a:solidFill>
                <a:latin typeface="Arial"/>
              </a:rPr>
              <a:t>ICCCMLA 2026  •  Paper ID: [ID]  •  5–6 October 2026, Online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148840"/>
            <a:ext cx="1033272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400"/>
              </a:spcAft>
            </a:pPr>
            <a:r>
              <a:rPr sz="2100">
                <a:solidFill>
                  <a:srgbClr val="102A3C"/>
                </a:solidFill>
                <a:latin typeface="Arial"/>
              </a:rPr>
              <a:t>•  Problem: [state it precisely — inputs, outputs, constraints]</a:t>
            </a:r>
          </a:p>
          <a:p>
            <a:pPr>
              <a:lnSpc>
                <a:spcPct val="115000"/>
              </a:lnSpc>
              <a:spcAft>
                <a:spcPts val="1400"/>
              </a:spcAft>
            </a:pPr>
            <a:r>
              <a:rPr sz="2100">
                <a:solidFill>
                  <a:srgbClr val="102A3C"/>
                </a:solidFill>
                <a:latin typeface="Arial"/>
              </a:rPr>
              <a:t>•  Gap: [what existing approaches do not do]</a:t>
            </a:r>
          </a:p>
          <a:p>
            <a:pPr>
              <a:lnSpc>
                <a:spcPct val="115000"/>
              </a:lnSpc>
              <a:spcAft>
                <a:spcPts val="1400"/>
              </a:spcAft>
            </a:pPr>
            <a:r>
              <a:rPr sz="2100">
                <a:solidFill>
                  <a:srgbClr val="102A3C"/>
                </a:solidFill>
                <a:latin typeface="Arial"/>
              </a:rPr>
              <a:t>•  Contributions:</a:t>
            </a:r>
          </a:p>
          <a:p>
            <a:pPr lvl="1">
              <a:lnSpc>
                <a:spcPct val="115000"/>
              </a:lnSpc>
              <a:spcAft>
                <a:spcPts val="1400"/>
              </a:spcAft>
            </a:pPr>
            <a:r>
              <a:rPr sz="1900">
                <a:solidFill>
                  <a:srgbClr val="566A7B"/>
                </a:solidFill>
                <a:latin typeface="Arial"/>
              </a:rPr>
              <a:t>–  [First contribution]</a:t>
            </a:r>
          </a:p>
          <a:p>
            <a:pPr lvl="1">
              <a:lnSpc>
                <a:spcPct val="115000"/>
              </a:lnSpc>
              <a:spcAft>
                <a:spcPts val="1400"/>
              </a:spcAft>
            </a:pPr>
            <a:r>
              <a:rPr sz="1900">
                <a:solidFill>
                  <a:srgbClr val="566A7B"/>
                </a:solidFill>
                <a:latin typeface="Arial"/>
              </a:rPr>
              <a:t>–  [Second contribution]</a:t>
            </a:r>
          </a:p>
          <a:p>
            <a:pPr lvl="1">
              <a:lnSpc>
                <a:spcPct val="115000"/>
              </a:lnSpc>
              <a:spcAft>
                <a:spcPts val="1400"/>
              </a:spcAft>
            </a:pPr>
            <a:r>
              <a:rPr sz="1900">
                <a:solidFill>
                  <a:srgbClr val="566A7B"/>
                </a:solidFill>
                <a:latin typeface="Arial"/>
              </a:rPr>
              <a:t>–  [Third contribution]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32720" y="6382512"/>
            <a:ext cx="1005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1">
                <a:solidFill>
                  <a:srgbClr val="566A7B"/>
                </a:solidFill>
                <a:latin typeface="Arial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3E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E3AD31"/>
                </a:solidFill>
                <a:latin typeface="Arial"/>
              </a:rPr>
              <a:t>WHERE THIS SITS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896112"/>
            <a:ext cx="105156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>
                <a:solidFill>
                  <a:srgbClr val="003E63"/>
                </a:solidFill>
                <a:latin typeface="Arial"/>
              </a:rPr>
              <a:t>Related work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554480"/>
            <a:ext cx="822960" cy="45720"/>
          </a:xfrm>
          <a:prstGeom prst="rect">
            <a:avLst/>
          </a:prstGeom>
          <a:solidFill>
            <a:srgbClr val="E3AD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6" name="Picture 5" descr="ieee_logo_blue_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2855" y="548640"/>
            <a:ext cx="1325880" cy="3862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22960" y="6263640"/>
            <a:ext cx="10515600" cy="10972"/>
          </a:xfrm>
          <a:prstGeom prst="rect">
            <a:avLst/>
          </a:prstGeom>
          <a:solidFill>
            <a:srgbClr val="D8E2E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382512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566A7B"/>
                </a:solidFill>
                <a:latin typeface="Arial"/>
              </a:rPr>
              <a:t>ICCCMLA 2026  •  Paper ID: [ID]  •  5–6 October 2026, Online</a:t>
            </a:r>
          </a:p>
        </p:txBody>
      </p:sp>
      <p:sp>
        <p:nvSpPr>
          <p:cNvPr id="9" name="Rectangle 8"/>
          <p:cNvSpPr/>
          <p:nvPr/>
        </p:nvSpPr>
        <p:spPr>
          <a:xfrm>
            <a:off x="868680" y="2103120"/>
            <a:ext cx="10424160" cy="3200400"/>
          </a:xfrm>
          <a:prstGeom prst="rect">
            <a:avLst/>
          </a:prstGeom>
          <a:solidFill>
            <a:srgbClr val="E6F1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34440" y="2377440"/>
            <a:ext cx="9692640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1">
                <a:solidFill>
                  <a:srgbClr val="003E63"/>
                </a:solidFill>
                <a:latin typeface="Arial"/>
              </a:rPr>
              <a:t>[A compact comparison table works better here than prose:]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102A3C"/>
                </a:solidFill>
                <a:latin typeface="Arial"/>
              </a:rPr>
              <a:t>[Approach / Reference]   │   [What it does]   │   [Limitation this work addresses]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102A3C"/>
                </a:solidFill>
                <a:latin typeface="Arial"/>
              </a:rPr>
              <a:t>[Approach / Reference]   │   [What it does]   │   [Limitation this work addresses]</a:t>
            </a:r>
          </a:p>
          <a:p>
            <a:pPr algn="l"/>
            <a:r>
              <a:rPr sz="1700" b="0">
                <a:solidFill>
                  <a:srgbClr val="102A3C"/>
                </a:solidFill>
                <a:latin typeface="Arial"/>
              </a:rPr>
              <a:t>[Approach / Reference]   │   [What it does]   │   [Limitation this work addresses]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32720" y="6382512"/>
            <a:ext cx="1005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1">
                <a:solidFill>
                  <a:srgbClr val="566A7B"/>
                </a:solidFill>
                <a:latin typeface="Arial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3E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E3AD31"/>
                </a:solidFill>
                <a:latin typeface="Arial"/>
              </a:rPr>
              <a:t>APPROACH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896112"/>
            <a:ext cx="105156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>
                <a:solidFill>
                  <a:srgbClr val="003E63"/>
                </a:solidFill>
                <a:latin typeface="Arial"/>
              </a:rPr>
              <a:t>Proposed method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554480"/>
            <a:ext cx="822960" cy="45720"/>
          </a:xfrm>
          <a:prstGeom prst="rect">
            <a:avLst/>
          </a:prstGeom>
          <a:solidFill>
            <a:srgbClr val="E3AD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6" name="Picture 5" descr="ieee_logo_blue_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2855" y="548640"/>
            <a:ext cx="1325880" cy="3862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22960" y="6263640"/>
            <a:ext cx="10515600" cy="10972"/>
          </a:xfrm>
          <a:prstGeom prst="rect">
            <a:avLst/>
          </a:prstGeom>
          <a:solidFill>
            <a:srgbClr val="D8E2E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382512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566A7B"/>
                </a:solidFill>
                <a:latin typeface="Arial"/>
              </a:rPr>
              <a:t>ICCCMLA 2026  •  Paper ID: [ID]  •  5–6 October 2026, Online</a:t>
            </a:r>
          </a:p>
        </p:txBody>
      </p:sp>
      <p:sp>
        <p:nvSpPr>
          <p:cNvPr id="9" name="Rectangle 8"/>
          <p:cNvSpPr/>
          <p:nvPr/>
        </p:nvSpPr>
        <p:spPr>
          <a:xfrm>
            <a:off x="868680" y="2103120"/>
            <a:ext cx="6766560" cy="3703320"/>
          </a:xfrm>
          <a:prstGeom prst="rect">
            <a:avLst/>
          </a:prstGeom>
          <a:solidFill>
            <a:srgbClr val="F4F8FB"/>
          </a:solidFill>
          <a:ln>
            <a:solidFill>
              <a:srgbClr val="D8E2E9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3703320"/>
            <a:ext cx="62179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566A7B"/>
                </a:solidFill>
                <a:latin typeface="Arial"/>
              </a:rPr>
              <a:t>[System diagram / architecture figure]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2148840"/>
            <a:ext cx="3291840" cy="3657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600"/>
              </a:spcAft>
            </a:pPr>
            <a:r>
              <a:rPr sz="1800">
                <a:solidFill>
                  <a:srgbClr val="102A3C"/>
                </a:solidFill>
                <a:latin typeface="Arial"/>
              </a:rPr>
              <a:t>•  [Key idea in one line]</a:t>
            </a:r>
          </a:p>
          <a:p>
            <a:pPr>
              <a:lnSpc>
                <a:spcPct val="115000"/>
              </a:lnSpc>
              <a:spcAft>
                <a:spcPts val="1600"/>
              </a:spcAft>
            </a:pPr>
            <a:r>
              <a:rPr sz="1800">
                <a:solidFill>
                  <a:srgbClr val="102A3C"/>
                </a:solidFill>
                <a:latin typeface="Arial"/>
              </a:rPr>
              <a:t>•  [Component / stage 1]</a:t>
            </a:r>
          </a:p>
          <a:p>
            <a:pPr>
              <a:lnSpc>
                <a:spcPct val="115000"/>
              </a:lnSpc>
              <a:spcAft>
                <a:spcPts val="1600"/>
              </a:spcAft>
            </a:pPr>
            <a:r>
              <a:rPr sz="1800">
                <a:solidFill>
                  <a:srgbClr val="102A3C"/>
                </a:solidFill>
                <a:latin typeface="Arial"/>
              </a:rPr>
              <a:t>•  [Component / stage 2]</a:t>
            </a:r>
          </a:p>
          <a:p>
            <a:pPr>
              <a:lnSpc>
                <a:spcPct val="115000"/>
              </a:lnSpc>
              <a:spcAft>
                <a:spcPts val="1600"/>
              </a:spcAft>
            </a:pPr>
            <a:r>
              <a:rPr sz="1800">
                <a:solidFill>
                  <a:srgbClr val="102A3C"/>
                </a:solidFill>
                <a:latin typeface="Arial"/>
              </a:rPr>
              <a:t>•  [What is novel here]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32720" y="6382512"/>
            <a:ext cx="1005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1">
                <a:solidFill>
                  <a:srgbClr val="566A7B"/>
                </a:solidFill>
                <a:latin typeface="Arial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3E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E3AD31"/>
                </a:solidFill>
                <a:latin typeface="Arial"/>
              </a:rPr>
              <a:t>HOW IT WAS EVALUATED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896112"/>
            <a:ext cx="105156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>
                <a:solidFill>
                  <a:srgbClr val="003E63"/>
                </a:solidFill>
                <a:latin typeface="Arial"/>
              </a:rPr>
              <a:t>Experimental setup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554480"/>
            <a:ext cx="822960" cy="45720"/>
          </a:xfrm>
          <a:prstGeom prst="rect">
            <a:avLst/>
          </a:prstGeom>
          <a:solidFill>
            <a:srgbClr val="E3AD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6" name="Picture 5" descr="ieee_logo_blue_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2855" y="548640"/>
            <a:ext cx="1325880" cy="3862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22960" y="6263640"/>
            <a:ext cx="10515600" cy="10972"/>
          </a:xfrm>
          <a:prstGeom prst="rect">
            <a:avLst/>
          </a:prstGeom>
          <a:solidFill>
            <a:srgbClr val="D8E2E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382512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566A7B"/>
                </a:solidFill>
                <a:latin typeface="Arial"/>
              </a:rPr>
              <a:t>ICCCMLA 2026  •  Paper ID: [ID]  •  5–6 October 2026, Online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148840"/>
            <a:ext cx="1033272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800"/>
              </a:spcAft>
            </a:pPr>
            <a:r>
              <a:rPr sz="2000">
                <a:solidFill>
                  <a:srgbClr val="102A3C"/>
                </a:solidFill>
                <a:latin typeface="Arial"/>
              </a:rPr>
              <a:t>•  Data: [source, size, split; state clearly if data is public, licensed or synthetic]</a:t>
            </a:r>
          </a:p>
          <a:p>
            <a:pPr>
              <a:lnSpc>
                <a:spcPct val="115000"/>
              </a:lnSpc>
              <a:spcAft>
                <a:spcPts val="1800"/>
              </a:spcAft>
            </a:pPr>
            <a:r>
              <a:rPr sz="2000">
                <a:solidFill>
                  <a:srgbClr val="102A3C"/>
                </a:solidFill>
                <a:latin typeface="Arial"/>
              </a:rPr>
              <a:t>•  Baselines: [what you compare against, and why those]</a:t>
            </a:r>
          </a:p>
          <a:p>
            <a:pPr>
              <a:lnSpc>
                <a:spcPct val="115000"/>
              </a:lnSpc>
              <a:spcAft>
                <a:spcPts val="1800"/>
              </a:spcAft>
            </a:pPr>
            <a:r>
              <a:rPr sz="2000">
                <a:solidFill>
                  <a:srgbClr val="102A3C"/>
                </a:solidFill>
                <a:latin typeface="Arial"/>
              </a:rPr>
              <a:t>•  Metrics: [what you report, and why they suit the problem]</a:t>
            </a:r>
          </a:p>
          <a:p>
            <a:pPr>
              <a:lnSpc>
                <a:spcPct val="115000"/>
              </a:lnSpc>
              <a:spcAft>
                <a:spcPts val="1800"/>
              </a:spcAft>
            </a:pPr>
            <a:r>
              <a:rPr sz="2000">
                <a:solidFill>
                  <a:srgbClr val="102A3C"/>
                </a:solidFill>
                <a:latin typeface="Arial"/>
              </a:rPr>
              <a:t>•  Protocol: [validation scheme, repetitions, hardware or runtime if relevant]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32720" y="6382512"/>
            <a:ext cx="1005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1">
                <a:solidFill>
                  <a:srgbClr val="566A7B"/>
                </a:solidFill>
                <a:latin typeface="Arial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3E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E3AD31"/>
                </a:solidFill>
                <a:latin typeface="Arial"/>
              </a:rPr>
              <a:t>QUANTITATIVE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896112"/>
            <a:ext cx="105156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>
                <a:solidFill>
                  <a:srgbClr val="003E63"/>
                </a:solidFill>
                <a:latin typeface="Arial"/>
              </a:rPr>
              <a:t>Results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554480"/>
            <a:ext cx="822960" cy="45720"/>
          </a:xfrm>
          <a:prstGeom prst="rect">
            <a:avLst/>
          </a:prstGeom>
          <a:solidFill>
            <a:srgbClr val="E3AD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6" name="Picture 5" descr="ieee_logo_blue_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2855" y="548640"/>
            <a:ext cx="1325880" cy="3862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22960" y="6263640"/>
            <a:ext cx="10515600" cy="10972"/>
          </a:xfrm>
          <a:prstGeom prst="rect">
            <a:avLst/>
          </a:prstGeom>
          <a:solidFill>
            <a:srgbClr val="D8E2E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382512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566A7B"/>
                </a:solidFill>
                <a:latin typeface="Arial"/>
              </a:rPr>
              <a:t>ICCCMLA 2026  •  Paper ID: [ID]  •  5–6 October 2026, Online</a:t>
            </a:r>
          </a:p>
        </p:txBody>
      </p:sp>
      <p:sp>
        <p:nvSpPr>
          <p:cNvPr id="9" name="Rectangle 8"/>
          <p:cNvSpPr/>
          <p:nvPr/>
        </p:nvSpPr>
        <p:spPr>
          <a:xfrm>
            <a:off x="868680" y="2103120"/>
            <a:ext cx="10424160" cy="3566160"/>
          </a:xfrm>
          <a:prstGeom prst="rect">
            <a:avLst/>
          </a:prstGeom>
          <a:solidFill>
            <a:srgbClr val="F4F8FB"/>
          </a:solidFill>
          <a:ln>
            <a:solidFill>
              <a:srgbClr val="D8E2E9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3566160"/>
            <a:ext cx="987552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566A7B"/>
                </a:solidFill>
                <a:latin typeface="Arial"/>
              </a:rPr>
              <a:t>[Results table or chart — keep to the comparisons that support your claims]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80644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003E63"/>
                </a:solidFill>
                <a:latin typeface="Arial"/>
              </a:rPr>
              <a:t>Takeaway: [one sentence stating what this result shows]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32720" y="6382512"/>
            <a:ext cx="1005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1">
                <a:solidFill>
                  <a:srgbClr val="566A7B"/>
                </a:solidFill>
                <a:latin typeface="Arial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3E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E3AD31"/>
                </a:solidFill>
                <a:latin typeface="Arial"/>
              </a:rPr>
              <a:t>QUALITATIVE /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896112"/>
            <a:ext cx="105156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>
                <a:solidFill>
                  <a:srgbClr val="003E63"/>
                </a:solidFill>
                <a:latin typeface="Arial"/>
              </a:rPr>
              <a:t>Results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554480"/>
            <a:ext cx="822960" cy="45720"/>
          </a:xfrm>
          <a:prstGeom prst="rect">
            <a:avLst/>
          </a:prstGeom>
          <a:solidFill>
            <a:srgbClr val="E3AD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6" name="Picture 5" descr="ieee_logo_blue_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2855" y="548640"/>
            <a:ext cx="1325880" cy="3862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22960" y="6263640"/>
            <a:ext cx="10515600" cy="10972"/>
          </a:xfrm>
          <a:prstGeom prst="rect">
            <a:avLst/>
          </a:prstGeom>
          <a:solidFill>
            <a:srgbClr val="D8E2E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382512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566A7B"/>
                </a:solidFill>
                <a:latin typeface="Arial"/>
              </a:rPr>
              <a:t>ICCCMLA 2026  •  Paper ID: [ID]  •  5–6 October 2026, Online</a:t>
            </a:r>
          </a:p>
        </p:txBody>
      </p:sp>
      <p:sp>
        <p:nvSpPr>
          <p:cNvPr id="9" name="Rectangle 8"/>
          <p:cNvSpPr/>
          <p:nvPr/>
        </p:nvSpPr>
        <p:spPr>
          <a:xfrm>
            <a:off x="868680" y="2103120"/>
            <a:ext cx="5029200" cy="3566160"/>
          </a:xfrm>
          <a:prstGeom prst="rect">
            <a:avLst/>
          </a:prstGeom>
          <a:solidFill>
            <a:srgbClr val="F4F8FB"/>
          </a:solidFill>
          <a:ln>
            <a:solidFill>
              <a:srgbClr val="D8E2E9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3566160"/>
            <a:ext cx="46634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566A7B"/>
                </a:solidFill>
                <a:latin typeface="Arial"/>
              </a:rPr>
              <a:t>[Figure A]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63640" y="2103120"/>
            <a:ext cx="5029200" cy="3566160"/>
          </a:xfrm>
          <a:prstGeom prst="rect">
            <a:avLst/>
          </a:prstGeom>
          <a:solidFill>
            <a:srgbClr val="F4F8FB"/>
          </a:solidFill>
          <a:ln>
            <a:solidFill>
              <a:srgbClr val="D8E2E9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3566160"/>
            <a:ext cx="46634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566A7B"/>
                </a:solidFill>
                <a:latin typeface="Arial"/>
              </a:rPr>
              <a:t>[Figure B]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580644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003E63"/>
                </a:solidFill>
                <a:latin typeface="Arial"/>
              </a:rPr>
              <a:t>Takeaway: [what the comparison shows]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32720" y="6382512"/>
            <a:ext cx="1005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1">
                <a:solidFill>
                  <a:srgbClr val="566A7B"/>
                </a:solidFill>
                <a:latin typeface="Arial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3E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E3AD31"/>
                </a:solidFill>
                <a:latin typeface="Arial"/>
              </a:rPr>
              <a:t>HONEST APPRAISAL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896112"/>
            <a:ext cx="105156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>
                <a:solidFill>
                  <a:srgbClr val="003E63"/>
                </a:solidFill>
                <a:latin typeface="Arial"/>
              </a:rPr>
              <a:t>Discussion and limitations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554480"/>
            <a:ext cx="822960" cy="45720"/>
          </a:xfrm>
          <a:prstGeom prst="rect">
            <a:avLst/>
          </a:prstGeom>
          <a:solidFill>
            <a:srgbClr val="E3AD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6" name="Picture 5" descr="ieee_logo_blue_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2855" y="548640"/>
            <a:ext cx="1325880" cy="3862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22960" y="6263640"/>
            <a:ext cx="10515600" cy="10972"/>
          </a:xfrm>
          <a:prstGeom prst="rect">
            <a:avLst/>
          </a:prstGeom>
          <a:solidFill>
            <a:srgbClr val="D8E2E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382512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566A7B"/>
                </a:solidFill>
                <a:latin typeface="Arial"/>
              </a:rPr>
              <a:t>ICCCMLA 2026  •  Paper ID: [ID]  •  5–6 October 2026, Online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148840"/>
            <a:ext cx="1033272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2000"/>
              </a:spcAft>
            </a:pPr>
            <a:r>
              <a:rPr sz="2100">
                <a:solidFill>
                  <a:srgbClr val="102A3C"/>
                </a:solidFill>
                <a:latin typeface="Arial"/>
              </a:rPr>
              <a:t>•  [What the results do — and do not — establish]</a:t>
            </a:r>
          </a:p>
          <a:p>
            <a:pPr>
              <a:lnSpc>
                <a:spcPct val="115000"/>
              </a:lnSpc>
              <a:spcAft>
                <a:spcPts val="2000"/>
              </a:spcAft>
            </a:pPr>
            <a:r>
              <a:rPr sz="2100">
                <a:solidFill>
                  <a:srgbClr val="102A3C"/>
                </a:solidFill>
                <a:latin typeface="Arial"/>
              </a:rPr>
              <a:t>•  [Limitations: sample size, generalisation, assumptions, compute]</a:t>
            </a:r>
          </a:p>
          <a:p>
            <a:pPr>
              <a:lnSpc>
                <a:spcPct val="115000"/>
              </a:lnSpc>
              <a:spcAft>
                <a:spcPts val="2000"/>
              </a:spcAft>
            </a:pPr>
            <a:r>
              <a:rPr sz="2100">
                <a:solidFill>
                  <a:srgbClr val="102A3C"/>
                </a:solidFill>
                <a:latin typeface="Arial"/>
              </a:rPr>
              <a:t>•  [Threats to validity and how you mitigated them]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32720" y="6382512"/>
            <a:ext cx="1005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1">
                <a:solidFill>
                  <a:srgbClr val="566A7B"/>
                </a:solidFill>
                <a:latin typeface="Arial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3E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5156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>
                <a:solidFill>
                  <a:srgbClr val="003E63"/>
                </a:solidFill>
                <a:latin typeface="Arial"/>
              </a:rPr>
              <a:t>Conclusion and future work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1225296"/>
            <a:ext cx="822960" cy="45720"/>
          </a:xfrm>
          <a:prstGeom prst="rect">
            <a:avLst/>
          </a:prstGeom>
          <a:solidFill>
            <a:srgbClr val="E3AD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5" name="Picture 4" descr="ieee_logo_blue_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2855" y="548640"/>
            <a:ext cx="1325880" cy="38629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22960" y="6263640"/>
            <a:ext cx="10515600" cy="10972"/>
          </a:xfrm>
          <a:prstGeom prst="rect">
            <a:avLst/>
          </a:prstGeom>
          <a:solidFill>
            <a:srgbClr val="D8E2E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6382512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566A7B"/>
                </a:solidFill>
                <a:latin typeface="Arial"/>
              </a:rPr>
              <a:t>ICCCMLA 2026  •  Paper ID: [ID]  •  5–6 October 2026, Online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148840"/>
            <a:ext cx="1033272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2000"/>
              </a:spcAft>
            </a:pPr>
            <a:r>
              <a:rPr sz="2100">
                <a:solidFill>
                  <a:srgbClr val="102A3C"/>
                </a:solidFill>
                <a:latin typeface="Arial"/>
              </a:rPr>
              <a:t>•  [Restate the contribution and the single strongest result]</a:t>
            </a:r>
          </a:p>
          <a:p>
            <a:pPr>
              <a:lnSpc>
                <a:spcPct val="115000"/>
              </a:lnSpc>
              <a:spcAft>
                <a:spcPts val="2000"/>
              </a:spcAft>
            </a:pPr>
            <a:r>
              <a:rPr sz="2100">
                <a:solidFill>
                  <a:srgbClr val="102A3C"/>
                </a:solidFill>
                <a:latin typeface="Arial"/>
              </a:rPr>
              <a:t>•  [What it enables in practice]</a:t>
            </a:r>
          </a:p>
          <a:p>
            <a:pPr>
              <a:lnSpc>
                <a:spcPct val="115000"/>
              </a:lnSpc>
              <a:spcAft>
                <a:spcPts val="2000"/>
              </a:spcAft>
            </a:pPr>
            <a:r>
              <a:rPr sz="2100">
                <a:solidFill>
                  <a:srgbClr val="102A3C"/>
                </a:solidFill>
                <a:latin typeface="Arial"/>
              </a:rPr>
              <a:t>•  Future work: [the next concrete step, not a wish list]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32720" y="6382512"/>
            <a:ext cx="1005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1">
                <a:solidFill>
                  <a:srgbClr val="566A7B"/>
                </a:solidFill>
                <a:latin typeface="Arial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3E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5156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>
                <a:solidFill>
                  <a:srgbClr val="003E63"/>
                </a:solidFill>
                <a:latin typeface="Arial"/>
              </a:rPr>
              <a:t>References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1225296"/>
            <a:ext cx="822960" cy="45720"/>
          </a:xfrm>
          <a:prstGeom prst="rect">
            <a:avLst/>
          </a:prstGeom>
          <a:solidFill>
            <a:srgbClr val="E3AD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5" name="Picture 4" descr="ieee_logo_blue_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2855" y="548640"/>
            <a:ext cx="1325880" cy="38629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22960" y="6263640"/>
            <a:ext cx="10515600" cy="10972"/>
          </a:xfrm>
          <a:prstGeom prst="rect">
            <a:avLst/>
          </a:prstGeom>
          <a:solidFill>
            <a:srgbClr val="D8E2E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6382512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566A7B"/>
                </a:solidFill>
                <a:latin typeface="Arial"/>
              </a:rPr>
              <a:t>ICCCMLA 2026  •  Paper ID: [ID]  •  5–6 October 2026, Online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011680"/>
            <a:ext cx="10332720" cy="4023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400"/>
              </a:spcAft>
            </a:pPr>
            <a:r>
              <a:rPr sz="1600">
                <a:solidFill>
                  <a:srgbClr val="102A3C"/>
                </a:solidFill>
                <a:latin typeface="Arial"/>
              </a:rPr>
              <a:t>•  [1] A. Author, B. Author, “Title of paper,” Journal Name, vol. x, no. x, pp. xx–xx, Year.</a:t>
            </a:r>
          </a:p>
          <a:p>
            <a:pPr>
              <a:lnSpc>
                <a:spcPct val="115000"/>
              </a:lnSpc>
              <a:spcAft>
                <a:spcPts val="1400"/>
              </a:spcAft>
            </a:pPr>
            <a:r>
              <a:rPr sz="1600">
                <a:solidFill>
                  <a:srgbClr val="102A3C"/>
                </a:solidFill>
                <a:latin typeface="Arial"/>
              </a:rPr>
              <a:t>•  [2] C. Author and D. Author, “Title of conference paper,” in Proc. Conf. Name, City, Country, Year, pp. xx–xx.</a:t>
            </a:r>
          </a:p>
          <a:p>
            <a:pPr>
              <a:lnSpc>
                <a:spcPct val="115000"/>
              </a:lnSpc>
              <a:spcAft>
                <a:spcPts val="1400"/>
              </a:spcAft>
            </a:pPr>
            <a:r>
              <a:rPr sz="1600">
                <a:solidFill>
                  <a:srgbClr val="102A3C"/>
                </a:solidFill>
                <a:latin typeface="Arial"/>
              </a:rPr>
              <a:t>•  [3] E. Author, Title of Book, xth ed. City, Country: Publisher, Year.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5394960"/>
            <a:ext cx="103327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>
                <a:solidFill>
                  <a:srgbClr val="566A7B"/>
                </a:solidFill>
                <a:latin typeface="Arial"/>
              </a:rPr>
              <a:t>Use IEEE reference style. Cite only work you have read and that is referenced in your paper.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32720" y="6382512"/>
            <a:ext cx="1005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1">
                <a:solidFill>
                  <a:srgbClr val="566A7B"/>
                </a:solidFill>
                <a:latin typeface="Arial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3E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E3AD31"/>
                </a:solidFill>
                <a:latin typeface="Arial"/>
              </a:rPr>
              <a:t>OPTIONAL — DELETE IF NOT NEEDED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896112"/>
            <a:ext cx="105156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>
                <a:solidFill>
                  <a:srgbClr val="003E63"/>
                </a:solidFill>
                <a:latin typeface="Arial"/>
              </a:rPr>
              <a:t>Acknowledgment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554480"/>
            <a:ext cx="822960" cy="45720"/>
          </a:xfrm>
          <a:prstGeom prst="rect">
            <a:avLst/>
          </a:prstGeom>
          <a:solidFill>
            <a:srgbClr val="E3AD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6" name="Picture 5" descr="ieee_logo_blue_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2855" y="548640"/>
            <a:ext cx="1325880" cy="3862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22960" y="6263640"/>
            <a:ext cx="10515600" cy="10972"/>
          </a:xfrm>
          <a:prstGeom prst="rect">
            <a:avLst/>
          </a:prstGeom>
          <a:solidFill>
            <a:srgbClr val="D8E2E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382512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566A7B"/>
                </a:solidFill>
                <a:latin typeface="Arial"/>
              </a:rPr>
              <a:t>ICCCMLA 2026  •  Paper ID: [ID]  •  5–6 October 2026, Online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148840"/>
            <a:ext cx="1033272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2000"/>
              </a:spcAft>
            </a:pPr>
            <a:r>
              <a:rPr sz="2000">
                <a:solidFill>
                  <a:srgbClr val="102A3C"/>
                </a:solidFill>
                <a:latin typeface="Arial"/>
              </a:rPr>
              <a:t>•  Funding: [grant or funding body and award number]</a:t>
            </a:r>
          </a:p>
          <a:p>
            <a:pPr>
              <a:lnSpc>
                <a:spcPct val="115000"/>
              </a:lnSpc>
              <a:spcAft>
                <a:spcPts val="2000"/>
              </a:spcAft>
            </a:pPr>
            <a:r>
              <a:rPr sz="2000">
                <a:solidFill>
                  <a:srgbClr val="102A3C"/>
                </a:solidFill>
                <a:latin typeface="Arial"/>
              </a:rPr>
              <a:t>•  [Institutional support, facilities or collaborators]</a:t>
            </a:r>
          </a:p>
          <a:p>
            <a:pPr>
              <a:lnSpc>
                <a:spcPct val="115000"/>
              </a:lnSpc>
              <a:spcAft>
                <a:spcPts val="2000"/>
              </a:spcAft>
            </a:pPr>
            <a:r>
              <a:rPr sz="2000">
                <a:solidFill>
                  <a:srgbClr val="102A3C"/>
                </a:solidFill>
                <a:latin typeface="Arial"/>
              </a:rPr>
              <a:t>•  Conflicts of interest: [declare, or state that there are none]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32720" y="6382512"/>
            <a:ext cx="1005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1">
                <a:solidFill>
                  <a:srgbClr val="566A7B"/>
                </a:solidFill>
                <a:latin typeface="Arial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E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914400" y="3246120"/>
            <a:ext cx="1097280" cy="54864"/>
          </a:xfrm>
          <a:prstGeom prst="rect">
            <a:avLst/>
          </a:prstGeom>
          <a:solidFill>
            <a:srgbClr val="E3AD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4" name="Picture 3" descr="ieee-logo-offici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495" y="777240"/>
            <a:ext cx="1828800" cy="5328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2103120"/>
            <a:ext cx="1033272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600" b="1">
                <a:solidFill>
                  <a:srgbClr val="FFFFFF"/>
                </a:solidFill>
                <a:latin typeface="Arial"/>
              </a:rPr>
              <a:t>Thank you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611880"/>
            <a:ext cx="1033272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1">
                <a:solidFill>
                  <a:srgbClr val="E3AD31"/>
                </a:solidFill>
                <a:latin typeface="Arial"/>
              </a:rPr>
              <a:t>Questions?</a:t>
            </a:r>
          </a:p>
          <a:p>
            <a:pPr algn="l"/>
            <a:r>
              <a:rPr sz="1700" b="0">
                <a:solidFill>
                  <a:srgbClr val="A9C9DE"/>
                </a:solidFill>
                <a:latin typeface="Arial"/>
              </a:rPr>
              <a:t>[Presenting Author Name]  •  [presenting.author@institution.edu]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806440"/>
            <a:ext cx="103327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A9C9DE"/>
                </a:solidFill>
                <a:latin typeface="Arial"/>
              </a:rPr>
              <a:t>ICCCMLA 2026  •  Paper ID: [ID]  •  IEEE Conference Record No. 71579  •  5–6 October 2026, Online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